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  <p:embeddedFont>
      <p:font typeface="Maven Pro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MavenPr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Italic.fntdata"/><Relationship Id="rId6" Type="http://schemas.openxmlformats.org/officeDocument/2006/relationships/slide" Target="slides/slide1.xml"/><Relationship Id="rId18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75497e63c9_0_27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75497e63c9_0_2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74d2a36a0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74d2a36a0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5497e63c9_0_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5497e63c9_0_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74d2a36a0a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74d2a36a0a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5497e63c9_0_1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5497e63c9_0_1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7ff6af8491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7ff6af849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7ff6af849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7ff6af849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7ff6af84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7ff6af84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75497e63c9_0_2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75497e63c9_0_2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">
    <p:bg>
      <p:bgPr>
        <a:solidFill>
          <a:srgbClr val="FFFFFF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"/>
            <a:ext cx="91440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13"/>
          <p:cNvSpPr txBox="1"/>
          <p:nvPr>
            <p:ph type="ctrTitle"/>
          </p:nvPr>
        </p:nvSpPr>
        <p:spPr>
          <a:xfrm>
            <a:off x="436825" y="849050"/>
            <a:ext cx="4065900" cy="19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1" type="subTitle"/>
          </p:nvPr>
        </p:nvSpPr>
        <p:spPr>
          <a:xfrm>
            <a:off x="436825" y="2974150"/>
            <a:ext cx="4065900" cy="550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AUTOLAYOUT_1">
    <p:bg>
      <p:bgPr>
        <a:solidFill>
          <a:srgbClr val="FFFFFF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4"/>
          <p:cNvSpPr/>
          <p:nvPr/>
        </p:nvSpPr>
        <p:spPr>
          <a:xfrm>
            <a:off x="0" y="0"/>
            <a:ext cx="3585000" cy="51435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4"/>
          <p:cNvSpPr/>
          <p:nvPr/>
        </p:nvSpPr>
        <p:spPr>
          <a:xfrm>
            <a:off x="4108825" y="636500"/>
            <a:ext cx="1944900" cy="579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4"/>
          <p:cNvSpPr/>
          <p:nvPr/>
        </p:nvSpPr>
        <p:spPr>
          <a:xfrm>
            <a:off x="388425" y="636500"/>
            <a:ext cx="2789700" cy="57900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4"/>
          <p:cNvSpPr txBox="1"/>
          <p:nvPr>
            <p:ph type="title"/>
          </p:nvPr>
        </p:nvSpPr>
        <p:spPr>
          <a:xfrm>
            <a:off x="308775" y="770525"/>
            <a:ext cx="2866800" cy="3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4022850" y="770525"/>
            <a:ext cx="4919400" cy="381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5" name="Google Shape;28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2">
  <p:cSld name="AUTOLAYOUT_4">
    <p:bg>
      <p:bgPr>
        <a:solidFill>
          <a:srgbClr val="FFFFFF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3389100" y="0"/>
            <a:ext cx="5754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0" name="Google Shape;290;p15"/>
          <p:cNvSpPr txBox="1"/>
          <p:nvPr>
            <p:ph type="title"/>
          </p:nvPr>
        </p:nvSpPr>
        <p:spPr>
          <a:xfrm>
            <a:off x="321825" y="694100"/>
            <a:ext cx="2651400" cy="1781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291" name="Google Shape;291;p15"/>
          <p:cNvCxnSpPr/>
          <p:nvPr/>
        </p:nvCxnSpPr>
        <p:spPr>
          <a:xfrm>
            <a:off x="372950" y="511683"/>
            <a:ext cx="642300" cy="0"/>
          </a:xfrm>
          <a:prstGeom prst="straightConnector1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2" name="Google Shape;292;p15"/>
          <p:cNvSpPr txBox="1"/>
          <p:nvPr>
            <p:ph idx="1" type="body"/>
          </p:nvPr>
        </p:nvSpPr>
        <p:spPr>
          <a:xfrm>
            <a:off x="321825" y="2506879"/>
            <a:ext cx="2651400" cy="1937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4">
  <p:cSld name="AUTOLAYOUT_6">
    <p:bg>
      <p:bgPr>
        <a:solidFill>
          <a:srgbClr val="FFFFFF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" name="Google Shape;296;p16"/>
          <p:cNvGrpSpPr/>
          <p:nvPr/>
        </p:nvGrpSpPr>
        <p:grpSpPr>
          <a:xfrm>
            <a:off x="2" y="4713898"/>
            <a:ext cx="3047923" cy="429600"/>
            <a:chOff x="-73" y="4713898"/>
            <a:chExt cx="3047923" cy="429600"/>
          </a:xfrm>
        </p:grpSpPr>
        <p:sp>
          <p:nvSpPr>
            <p:cNvPr id="297" name="Google Shape;297;p16"/>
            <p:cNvSpPr/>
            <p:nvPr/>
          </p:nvSpPr>
          <p:spPr>
            <a:xfrm rot="-5400000">
              <a:off x="2452050" y="4547698"/>
              <a:ext cx="429600" cy="762000"/>
            </a:xfrm>
            <a:prstGeom prst="rtTriangl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 rot="-5400000">
              <a:off x="928119" y="4547698"/>
              <a:ext cx="429600" cy="762000"/>
            </a:xfrm>
            <a:prstGeom prst="rtTriangl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 flipH="1" rot="5400000">
              <a:off x="1689952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 flipH="1" rot="5400000">
              <a:off x="166127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6"/>
          <p:cNvSpPr txBox="1"/>
          <p:nvPr>
            <p:ph type="title"/>
          </p:nvPr>
        </p:nvSpPr>
        <p:spPr>
          <a:xfrm>
            <a:off x="185350" y="679625"/>
            <a:ext cx="2683200" cy="104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302" name="Google Shape;302;p16"/>
          <p:cNvSpPr txBox="1"/>
          <p:nvPr>
            <p:ph idx="1" type="body"/>
          </p:nvPr>
        </p:nvSpPr>
        <p:spPr>
          <a:xfrm>
            <a:off x="185350" y="1798300"/>
            <a:ext cx="2683200" cy="254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100"/>
              <a:buChar char="○"/>
              <a:defRPr sz="1400">
                <a:solidFill>
                  <a:srgbClr val="61616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100"/>
              <a:buChar char="■"/>
              <a:defRPr sz="1400">
                <a:solidFill>
                  <a:srgbClr val="61616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100"/>
              <a:buChar char="●"/>
              <a:defRPr sz="1400">
                <a:solidFill>
                  <a:srgbClr val="61616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100"/>
              <a:buChar char="○"/>
              <a:defRPr sz="1400">
                <a:solidFill>
                  <a:srgbClr val="61616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100"/>
              <a:buChar char="■"/>
              <a:defRPr sz="1400">
                <a:solidFill>
                  <a:srgbClr val="61616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100"/>
              <a:buChar char="●"/>
              <a:defRPr sz="1400">
                <a:solidFill>
                  <a:srgbClr val="61616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100"/>
              <a:buChar char="○"/>
              <a:defRPr sz="1400">
                <a:solidFill>
                  <a:srgbClr val="61616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16161"/>
              </a:buClr>
              <a:buSzPts val="1100"/>
              <a:buChar char="■"/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303" name="Google Shape;30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5">
  <p:cSld name="AUTOLAYOUT_8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p17"/>
          <p:cNvPicPr preferRelativeResize="0"/>
          <p:nvPr/>
        </p:nvPicPr>
        <p:blipFill rotWithShape="1">
          <a:blip r:embed="rId2">
            <a:alphaModFix/>
          </a:blip>
          <a:srcRect b="9414" l="0" r="0" t="9422"/>
          <a:stretch/>
        </p:blipFill>
        <p:spPr>
          <a:xfrm>
            <a:off x="821022" y="1359951"/>
            <a:ext cx="1639200" cy="988200"/>
          </a:xfrm>
          <a:prstGeom prst="parallelogram">
            <a:avLst>
              <a:gd fmla="val 88318" name="adj"/>
            </a:avLst>
          </a:prstGeom>
          <a:noFill/>
          <a:ln>
            <a:noFill/>
          </a:ln>
        </p:spPr>
      </p:pic>
      <p:pic>
        <p:nvPicPr>
          <p:cNvPr id="307" name="Google Shape;307;p17"/>
          <p:cNvPicPr preferRelativeResize="0"/>
          <p:nvPr/>
        </p:nvPicPr>
        <p:blipFill rotWithShape="1">
          <a:blip r:embed="rId2">
            <a:alphaModFix/>
          </a:blip>
          <a:srcRect b="21358" l="28408" r="16991" t="34318"/>
          <a:stretch/>
        </p:blipFill>
        <p:spPr>
          <a:xfrm>
            <a:off x="2460222" y="846493"/>
            <a:ext cx="831900" cy="501600"/>
          </a:xfrm>
          <a:prstGeom prst="parallelogram">
            <a:avLst>
              <a:gd fmla="val 88318" name="adj"/>
            </a:avLst>
          </a:prstGeom>
          <a:noFill/>
          <a:ln>
            <a:noFill/>
          </a:ln>
        </p:spPr>
      </p:pic>
      <p:sp>
        <p:nvSpPr>
          <p:cNvPr id="308" name="Google Shape;308;p17"/>
          <p:cNvSpPr/>
          <p:nvPr/>
        </p:nvSpPr>
        <p:spPr>
          <a:xfrm>
            <a:off x="2874649" y="846500"/>
            <a:ext cx="657300" cy="501600"/>
          </a:xfrm>
          <a:prstGeom prst="parallelogram">
            <a:avLst>
              <a:gd fmla="val 88693" name="adj"/>
            </a:avLst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7"/>
          <p:cNvSpPr/>
          <p:nvPr/>
        </p:nvSpPr>
        <p:spPr>
          <a:xfrm>
            <a:off x="329886" y="1359950"/>
            <a:ext cx="1335300" cy="988200"/>
          </a:xfrm>
          <a:prstGeom prst="parallelogram">
            <a:avLst>
              <a:gd fmla="val 88693" name="adj"/>
            </a:avLst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Google Shape;310;p17"/>
          <p:cNvPicPr preferRelativeResize="0"/>
          <p:nvPr/>
        </p:nvPicPr>
        <p:blipFill rotWithShape="1">
          <a:blip r:embed="rId2">
            <a:alphaModFix/>
          </a:blip>
          <a:srcRect b="41748" l="-2469" r="30691" t="0"/>
          <a:stretch/>
        </p:blipFill>
        <p:spPr>
          <a:xfrm>
            <a:off x="650246" y="3"/>
            <a:ext cx="2217600" cy="1336800"/>
          </a:xfrm>
          <a:prstGeom prst="parallelogram">
            <a:avLst>
              <a:gd fmla="val 88318" name="adj"/>
            </a:avLst>
          </a:prstGeom>
          <a:noFill/>
          <a:ln>
            <a:noFill/>
          </a:ln>
        </p:spPr>
      </p:pic>
      <p:sp>
        <p:nvSpPr>
          <p:cNvPr id="311" name="Google Shape;311;p17"/>
          <p:cNvSpPr txBox="1"/>
          <p:nvPr>
            <p:ph type="ctrTitle"/>
          </p:nvPr>
        </p:nvSpPr>
        <p:spPr>
          <a:xfrm>
            <a:off x="2938225" y="1841125"/>
            <a:ext cx="5387400" cy="101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312" name="Google Shape;312;p17"/>
          <p:cNvSpPr txBox="1"/>
          <p:nvPr>
            <p:ph idx="1" type="body"/>
          </p:nvPr>
        </p:nvSpPr>
        <p:spPr>
          <a:xfrm>
            <a:off x="2938225" y="2927726"/>
            <a:ext cx="5387400" cy="1523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○"/>
              <a:defRPr sz="1200">
                <a:solidFill>
                  <a:srgbClr val="21212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■"/>
              <a:defRPr sz="1200">
                <a:solidFill>
                  <a:srgbClr val="21212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●"/>
              <a:defRPr sz="1200">
                <a:solidFill>
                  <a:srgbClr val="21212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○"/>
              <a:defRPr sz="1200">
                <a:solidFill>
                  <a:srgbClr val="21212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■"/>
              <a:defRPr sz="1200">
                <a:solidFill>
                  <a:srgbClr val="21212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●"/>
              <a:defRPr sz="1200">
                <a:solidFill>
                  <a:srgbClr val="21212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○"/>
              <a:defRPr sz="1200">
                <a:solidFill>
                  <a:srgbClr val="21212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12121"/>
              </a:buClr>
              <a:buSzPts val="1200"/>
              <a:buChar char="■"/>
              <a:defRPr sz="12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313" name="Google Shape;31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steves-internet-guide.com/using-javascript-mqtt-client-websocket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youtube.com/watch?v=uhUBhEtb_vE" TargetMode="External"/><Relationship Id="rId4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youtube.com/watch?v=N9GrOFY5jCw" TargetMode="External"/><Relationship Id="rId4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8"/>
          <p:cNvSpPr txBox="1"/>
          <p:nvPr>
            <p:ph type="ctrTitle"/>
          </p:nvPr>
        </p:nvSpPr>
        <p:spPr>
          <a:xfrm>
            <a:off x="436825" y="849050"/>
            <a:ext cx="4065900" cy="19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Thermostat Control</a:t>
            </a:r>
            <a:endParaRPr/>
          </a:p>
        </p:txBody>
      </p:sp>
      <p:sp>
        <p:nvSpPr>
          <p:cNvPr id="319" name="Google Shape;319;p18"/>
          <p:cNvSpPr txBox="1"/>
          <p:nvPr>
            <p:ph idx="1" type="subTitle"/>
          </p:nvPr>
        </p:nvSpPr>
        <p:spPr>
          <a:xfrm>
            <a:off x="436825" y="2974150"/>
            <a:ext cx="4065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 Johnson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7"/>
          <p:cNvSpPr txBox="1"/>
          <p:nvPr>
            <p:ph type="ctrTitle"/>
          </p:nvPr>
        </p:nvSpPr>
        <p:spPr>
          <a:xfrm>
            <a:off x="2938225" y="1841125"/>
            <a:ext cx="53874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Helpful Resources</a:t>
            </a:r>
            <a:endParaRPr/>
          </a:p>
        </p:txBody>
      </p:sp>
      <p:sp>
        <p:nvSpPr>
          <p:cNvPr id="376" name="Google Shape;376;p27"/>
          <p:cNvSpPr txBox="1"/>
          <p:nvPr>
            <p:ph idx="1" type="body"/>
          </p:nvPr>
        </p:nvSpPr>
        <p:spPr>
          <a:xfrm>
            <a:off x="2938225" y="2927726"/>
            <a:ext cx="5387400" cy="15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Guide for using MQTT in Javascript code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http://www.steves-internet-guide.com/using-javascript-mqtt-client-websockets/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9"/>
          <p:cNvSpPr txBox="1"/>
          <p:nvPr>
            <p:ph type="title"/>
          </p:nvPr>
        </p:nvSpPr>
        <p:spPr>
          <a:xfrm>
            <a:off x="308775" y="770525"/>
            <a:ext cx="2866800" cy="37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</a:t>
            </a:r>
            <a:endParaRPr/>
          </a:p>
        </p:txBody>
      </p:sp>
      <p:sp>
        <p:nvSpPr>
          <p:cNvPr id="325" name="Google Shape;325;p19"/>
          <p:cNvSpPr txBox="1"/>
          <p:nvPr>
            <p:ph idx="1" type="body"/>
          </p:nvPr>
        </p:nvSpPr>
        <p:spPr>
          <a:xfrm>
            <a:off x="4022850" y="770525"/>
            <a:ext cx="4919400" cy="38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Monitor and control your thermostat from anywhere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Raspberry PI connected to two push/pull solenoids, which can be controlled remotely utilizing MQTT messaging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Solenoids will be mounted such that they can push the Up and Down buttons on the thermostat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Camera mounted and pointing towards thermostat to allow user to see current temperature and see temperature changing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20"/>
          <p:cNvPicPr preferRelativeResize="0"/>
          <p:nvPr/>
        </p:nvPicPr>
        <p:blipFill/>
        <p:spPr>
          <a:xfrm>
            <a:off x="3389000" y="0"/>
            <a:ext cx="57549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20"/>
          <p:cNvSpPr txBox="1"/>
          <p:nvPr>
            <p:ph type="title"/>
          </p:nvPr>
        </p:nvSpPr>
        <p:spPr>
          <a:xfrm>
            <a:off x="321825" y="694100"/>
            <a:ext cx="2651400" cy="17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Solenoid Circuit Layout</a:t>
            </a:r>
            <a:endParaRPr/>
          </a:p>
        </p:txBody>
      </p:sp>
      <p:cxnSp>
        <p:nvCxnSpPr>
          <p:cNvPr id="332" name="Google Shape;332;p20"/>
          <p:cNvCxnSpPr/>
          <p:nvPr/>
        </p:nvCxnSpPr>
        <p:spPr>
          <a:xfrm>
            <a:off x="3389100" y="-2"/>
            <a:ext cx="300" cy="5143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33" name="Google Shape;3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00" y="2159650"/>
            <a:ext cx="3159455" cy="2549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Camera</a:t>
            </a:r>
            <a:endParaRPr/>
          </a:p>
        </p:txBody>
      </p:sp>
      <p:sp>
        <p:nvSpPr>
          <p:cNvPr id="339" name="Google Shape;339;p21"/>
          <p:cNvSpPr txBox="1"/>
          <p:nvPr>
            <p:ph idx="1" type="body"/>
          </p:nvPr>
        </p:nvSpPr>
        <p:spPr>
          <a:xfrm>
            <a:off x="508100" y="1375650"/>
            <a:ext cx="4267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Separate Pi Zero controls camera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Motion eye 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Streaming URL can be displayed on webpage</a:t>
            </a:r>
            <a:endParaRPr/>
          </a:p>
        </p:txBody>
      </p:sp>
      <p:pic>
        <p:nvPicPr>
          <p:cNvPr id="340" name="Google Shape;3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9650" y="1375651"/>
            <a:ext cx="3513676" cy="263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425" y="2218928"/>
            <a:ext cx="5151998" cy="268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22"/>
          <p:cNvPicPr preferRelativeResize="0"/>
          <p:nvPr/>
        </p:nvPicPr>
        <p:blipFill rotWithShape="1">
          <a:blip r:embed="rId3">
            <a:alphaModFix/>
          </a:blip>
          <a:srcRect b="0" l="5556" r="5547" t="0"/>
          <a:stretch/>
        </p:blipFill>
        <p:spPr>
          <a:xfrm rot="-5399985">
            <a:off x="3778276" y="-78464"/>
            <a:ext cx="4487848" cy="5300429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22"/>
          <p:cNvSpPr txBox="1"/>
          <p:nvPr>
            <p:ph type="title"/>
          </p:nvPr>
        </p:nvSpPr>
        <p:spPr>
          <a:xfrm>
            <a:off x="185350" y="679625"/>
            <a:ext cx="2683200" cy="104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Wall Mount</a:t>
            </a:r>
            <a:endParaRPr/>
          </a:p>
        </p:txBody>
      </p:sp>
      <p:sp>
        <p:nvSpPr>
          <p:cNvPr id="348" name="Google Shape;348;p22"/>
          <p:cNvSpPr txBox="1"/>
          <p:nvPr>
            <p:ph idx="1" type="body"/>
          </p:nvPr>
        </p:nvSpPr>
        <p:spPr>
          <a:xfrm>
            <a:off x="185350" y="1798300"/>
            <a:ext cx="2683200" cy="25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Simple mount with 3 pieces of wood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Command Strips and lots of tape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Solenoids screwed in, RPi and breadboards on top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3"/>
          <p:cNvSpPr txBox="1"/>
          <p:nvPr>
            <p:ph idx="1" type="body"/>
          </p:nvPr>
        </p:nvSpPr>
        <p:spPr>
          <a:xfrm>
            <a:off x="1056763" y="3812325"/>
            <a:ext cx="7030500" cy="13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Created simple but effective user interface using HTML and Javascript that displays video stream and provides the user up and down arrows to change temperature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Webpage publishes MQTT messages using the MQTT javascript client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Streaming URL embedded in webpage</a:t>
            </a:r>
            <a:endParaRPr/>
          </a:p>
        </p:txBody>
      </p:sp>
      <p:pic>
        <p:nvPicPr>
          <p:cNvPr id="354" name="Google Shape;3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50" y="140475"/>
            <a:ext cx="7477523" cy="367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angle of remote thermostat working" id="359" name="Google Shape;359;p24" title="Remote Thermostat (side)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6600" y="179975"/>
            <a:ext cx="6190800" cy="46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mote thermostat control using MQTT messaging and HTML/Javascript webpage" id="364" name="Google Shape;364;p25" title="Remote Thermostat Control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5725" y="337250"/>
            <a:ext cx="6132550" cy="459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6"/>
          <p:cNvSpPr txBox="1"/>
          <p:nvPr>
            <p:ph type="ctrTitle"/>
          </p:nvPr>
        </p:nvSpPr>
        <p:spPr>
          <a:xfrm>
            <a:off x="2938225" y="1841125"/>
            <a:ext cx="53874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 would do next...</a:t>
            </a:r>
            <a:endParaRPr/>
          </a:p>
        </p:txBody>
      </p:sp>
      <p:sp>
        <p:nvSpPr>
          <p:cNvPr id="370" name="Google Shape;370;p26"/>
          <p:cNvSpPr txBox="1"/>
          <p:nvPr>
            <p:ph idx="1" type="body"/>
          </p:nvPr>
        </p:nvSpPr>
        <p:spPr>
          <a:xfrm>
            <a:off x="2938225" y="2927726"/>
            <a:ext cx="5387400" cy="15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Utilize Ngrok to make access available outside of local network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Sleeker/More compact design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More powerful solenoids to eliminate tape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